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81" r:id="rId2"/>
    <p:sldId id="258" r:id="rId3"/>
    <p:sldId id="280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6973" autoAdjust="0"/>
  </p:normalViewPr>
  <p:slideViewPr>
    <p:cSldViewPr snapToGrid="0">
      <p:cViewPr varScale="1">
        <p:scale>
          <a:sx n="102" d="100"/>
          <a:sy n="102" d="100"/>
        </p:scale>
        <p:origin x="73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6758C1-7335-4EAB-B6EF-E8424AA007B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5_2" csCatId="accent5" phldr="1"/>
      <dgm:spPr/>
      <dgm:t>
        <a:bodyPr/>
        <a:lstStyle/>
        <a:p>
          <a:endParaRPr lang="en-US"/>
        </a:p>
      </dgm:t>
    </dgm:pt>
    <dgm:pt modelId="{47C6B6C5-C02D-4B69-B6C1-EE4A89ED012D}">
      <dgm:prSet/>
      <dgm:spPr/>
      <dgm:t>
        <a:bodyPr/>
        <a:lstStyle/>
        <a:p>
          <a:r>
            <a:rPr lang="en-US" b="1" dirty="0"/>
            <a:t>What is Gradient Descent?</a:t>
          </a:r>
          <a:endParaRPr lang="en-US" dirty="0"/>
        </a:p>
      </dgm:t>
    </dgm:pt>
    <dgm:pt modelId="{A996C4B9-6DF5-4D84-A17C-629A0198BEFE}" type="parTrans" cxnId="{D6AA0826-39BE-40E5-82DA-B892DB16A993}">
      <dgm:prSet/>
      <dgm:spPr/>
      <dgm:t>
        <a:bodyPr/>
        <a:lstStyle/>
        <a:p>
          <a:endParaRPr lang="en-US"/>
        </a:p>
      </dgm:t>
    </dgm:pt>
    <dgm:pt modelId="{5348F217-8BA6-471E-A482-A8F86C5486BC}" type="sibTrans" cxnId="{D6AA0826-39BE-40E5-82DA-B892DB16A993}">
      <dgm:prSet/>
      <dgm:spPr/>
      <dgm:t>
        <a:bodyPr/>
        <a:lstStyle/>
        <a:p>
          <a:endParaRPr lang="en-US"/>
        </a:p>
      </dgm:t>
    </dgm:pt>
    <dgm:pt modelId="{17BF9155-7616-4016-A84F-67160E665EAE}">
      <dgm:prSet/>
      <dgm:spPr/>
      <dgm:t>
        <a:bodyPr/>
        <a:lstStyle/>
        <a:p>
          <a:r>
            <a:rPr lang="en-US"/>
            <a:t>Gradient descent is a fundamental optimization algorithm used in machine learning and deep learning.</a:t>
          </a:r>
        </a:p>
      </dgm:t>
    </dgm:pt>
    <dgm:pt modelId="{1456EA99-B652-4929-A3E4-86EA753BA50C}" type="parTrans" cxnId="{A039497C-5CF9-44D3-8666-49D671796CD2}">
      <dgm:prSet/>
      <dgm:spPr/>
      <dgm:t>
        <a:bodyPr/>
        <a:lstStyle/>
        <a:p>
          <a:endParaRPr lang="en-US"/>
        </a:p>
      </dgm:t>
    </dgm:pt>
    <dgm:pt modelId="{BF6E8459-910A-4A38-A770-80392A654DB3}" type="sibTrans" cxnId="{A039497C-5CF9-44D3-8666-49D671796CD2}">
      <dgm:prSet/>
      <dgm:spPr/>
      <dgm:t>
        <a:bodyPr/>
        <a:lstStyle/>
        <a:p>
          <a:endParaRPr lang="en-US"/>
        </a:p>
      </dgm:t>
    </dgm:pt>
    <dgm:pt modelId="{0E3BDFE8-3D36-4D00-A24D-ECC6EF056E99}">
      <dgm:prSet/>
      <dgm:spPr/>
      <dgm:t>
        <a:bodyPr/>
        <a:lstStyle/>
        <a:p>
          <a:r>
            <a:rPr lang="en-US"/>
            <a:t>It aims to minimize an objective function (often referred to as a loss function) by iteratively adjusting the model’s parameters.</a:t>
          </a:r>
        </a:p>
      </dgm:t>
    </dgm:pt>
    <dgm:pt modelId="{CFDC7AB2-BD67-4286-A965-71A022144154}" type="parTrans" cxnId="{E60BCAF7-5BD8-4956-B95C-2A088CBA4BC5}">
      <dgm:prSet/>
      <dgm:spPr/>
      <dgm:t>
        <a:bodyPr/>
        <a:lstStyle/>
        <a:p>
          <a:endParaRPr lang="en-US"/>
        </a:p>
      </dgm:t>
    </dgm:pt>
    <dgm:pt modelId="{ED28D8E2-4FFC-40C9-9C68-66A4FB68A692}" type="sibTrans" cxnId="{E60BCAF7-5BD8-4956-B95C-2A088CBA4BC5}">
      <dgm:prSet/>
      <dgm:spPr/>
      <dgm:t>
        <a:bodyPr/>
        <a:lstStyle/>
        <a:p>
          <a:endParaRPr lang="en-US"/>
        </a:p>
      </dgm:t>
    </dgm:pt>
    <dgm:pt modelId="{ABF7FEA1-6DF6-448A-A0D9-5165190BFE6B}">
      <dgm:prSet/>
      <dgm:spPr/>
      <dgm:t>
        <a:bodyPr/>
        <a:lstStyle/>
        <a:p>
          <a:r>
            <a:rPr lang="en-US"/>
            <a:t>The key idea is to move the model along a slope or gradient toward the lowest possible error value.</a:t>
          </a:r>
        </a:p>
      </dgm:t>
    </dgm:pt>
    <dgm:pt modelId="{E567EBEF-C7B9-4167-81DC-E2D60540E560}" type="parTrans" cxnId="{2DF34139-20CF-4907-9422-7E57808228B3}">
      <dgm:prSet/>
      <dgm:spPr/>
      <dgm:t>
        <a:bodyPr/>
        <a:lstStyle/>
        <a:p>
          <a:endParaRPr lang="en-US"/>
        </a:p>
      </dgm:t>
    </dgm:pt>
    <dgm:pt modelId="{121BE1BC-F9EA-49B8-B109-F225EFA0C0F1}" type="sibTrans" cxnId="{2DF34139-20CF-4907-9422-7E57808228B3}">
      <dgm:prSet/>
      <dgm:spPr/>
      <dgm:t>
        <a:bodyPr/>
        <a:lstStyle/>
        <a:p>
          <a:endParaRPr lang="en-US"/>
        </a:p>
      </dgm:t>
    </dgm:pt>
    <dgm:pt modelId="{EF30AF04-05A5-4FF2-974A-A0222A59D037}" type="pres">
      <dgm:prSet presAssocID="{C96758C1-7335-4EAB-B6EF-E8424AA007B0}" presName="root" presStyleCnt="0">
        <dgm:presLayoutVars>
          <dgm:dir/>
          <dgm:resizeHandles val="exact"/>
        </dgm:presLayoutVars>
      </dgm:prSet>
      <dgm:spPr/>
    </dgm:pt>
    <dgm:pt modelId="{9992385C-A02D-4399-A7E1-02621B9E5C06}" type="pres">
      <dgm:prSet presAssocID="{47C6B6C5-C02D-4B69-B6C1-EE4A89ED012D}" presName="compNode" presStyleCnt="0"/>
      <dgm:spPr/>
    </dgm:pt>
    <dgm:pt modelId="{68699031-2E53-41F8-8CA6-A8EF4ABC0066}" type="pres">
      <dgm:prSet presAssocID="{47C6B6C5-C02D-4B69-B6C1-EE4A89ED012D}" presName="bgRect" presStyleLbl="bgShp" presStyleIdx="0" presStyleCnt="4"/>
      <dgm:spPr/>
    </dgm:pt>
    <dgm:pt modelId="{EC767327-F233-4503-B5AA-C3796974907F}" type="pres">
      <dgm:prSet presAssocID="{47C6B6C5-C02D-4B69-B6C1-EE4A89ED012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80201575-2021-4E15-9743-09F865B76564}" type="pres">
      <dgm:prSet presAssocID="{47C6B6C5-C02D-4B69-B6C1-EE4A89ED012D}" presName="spaceRect" presStyleCnt="0"/>
      <dgm:spPr/>
    </dgm:pt>
    <dgm:pt modelId="{BF6167BC-AA75-498C-935E-D4541B055A6F}" type="pres">
      <dgm:prSet presAssocID="{47C6B6C5-C02D-4B69-B6C1-EE4A89ED012D}" presName="parTx" presStyleLbl="revTx" presStyleIdx="0" presStyleCnt="4">
        <dgm:presLayoutVars>
          <dgm:chMax val="0"/>
          <dgm:chPref val="0"/>
        </dgm:presLayoutVars>
      </dgm:prSet>
      <dgm:spPr/>
    </dgm:pt>
    <dgm:pt modelId="{60652D5B-6730-4ACD-BA70-41EF210D986D}" type="pres">
      <dgm:prSet presAssocID="{5348F217-8BA6-471E-A482-A8F86C5486BC}" presName="sibTrans" presStyleCnt="0"/>
      <dgm:spPr/>
    </dgm:pt>
    <dgm:pt modelId="{E13C29E8-9A9D-4051-9899-FDCAE250D259}" type="pres">
      <dgm:prSet presAssocID="{17BF9155-7616-4016-A84F-67160E665EAE}" presName="compNode" presStyleCnt="0"/>
      <dgm:spPr/>
    </dgm:pt>
    <dgm:pt modelId="{539FDCC2-0195-4C9B-96A4-EB61C08EF10F}" type="pres">
      <dgm:prSet presAssocID="{17BF9155-7616-4016-A84F-67160E665EAE}" presName="bgRect" presStyleLbl="bgShp" presStyleIdx="1" presStyleCnt="4"/>
      <dgm:spPr/>
    </dgm:pt>
    <dgm:pt modelId="{8A40DADB-1E95-44B9-832D-C27FD8B4D93C}" type="pres">
      <dgm:prSet presAssocID="{17BF9155-7616-4016-A84F-67160E665EA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87B13D60-91EC-4494-8A2D-BA08651C31A6}" type="pres">
      <dgm:prSet presAssocID="{17BF9155-7616-4016-A84F-67160E665EAE}" presName="spaceRect" presStyleCnt="0"/>
      <dgm:spPr/>
    </dgm:pt>
    <dgm:pt modelId="{91DB22B1-F1BD-41DD-B4C6-9EEADC4F80F9}" type="pres">
      <dgm:prSet presAssocID="{17BF9155-7616-4016-A84F-67160E665EAE}" presName="parTx" presStyleLbl="revTx" presStyleIdx="1" presStyleCnt="4">
        <dgm:presLayoutVars>
          <dgm:chMax val="0"/>
          <dgm:chPref val="0"/>
        </dgm:presLayoutVars>
      </dgm:prSet>
      <dgm:spPr/>
    </dgm:pt>
    <dgm:pt modelId="{C3A7B52E-1DDC-421A-A46A-F2770A558E58}" type="pres">
      <dgm:prSet presAssocID="{BF6E8459-910A-4A38-A770-80392A654DB3}" presName="sibTrans" presStyleCnt="0"/>
      <dgm:spPr/>
    </dgm:pt>
    <dgm:pt modelId="{796373EE-D27F-4D13-BC10-1DDA177779C5}" type="pres">
      <dgm:prSet presAssocID="{0E3BDFE8-3D36-4D00-A24D-ECC6EF056E99}" presName="compNode" presStyleCnt="0"/>
      <dgm:spPr/>
    </dgm:pt>
    <dgm:pt modelId="{10A4D64A-5888-4CDA-9F91-DE8F4CDB5E0D}" type="pres">
      <dgm:prSet presAssocID="{0E3BDFE8-3D36-4D00-A24D-ECC6EF056E99}" presName="bgRect" presStyleLbl="bgShp" presStyleIdx="2" presStyleCnt="4"/>
      <dgm:spPr/>
    </dgm:pt>
    <dgm:pt modelId="{104338D6-8ED0-4155-BE93-3B13AED8CF9D}" type="pres">
      <dgm:prSet presAssocID="{0E3BDFE8-3D36-4D00-A24D-ECC6EF056E9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C4E8A30B-8DB6-417B-ACA5-208828DC6BFB}" type="pres">
      <dgm:prSet presAssocID="{0E3BDFE8-3D36-4D00-A24D-ECC6EF056E99}" presName="spaceRect" presStyleCnt="0"/>
      <dgm:spPr/>
    </dgm:pt>
    <dgm:pt modelId="{D46AF0E4-C618-47E3-805E-EB0262659A9A}" type="pres">
      <dgm:prSet presAssocID="{0E3BDFE8-3D36-4D00-A24D-ECC6EF056E99}" presName="parTx" presStyleLbl="revTx" presStyleIdx="2" presStyleCnt="4">
        <dgm:presLayoutVars>
          <dgm:chMax val="0"/>
          <dgm:chPref val="0"/>
        </dgm:presLayoutVars>
      </dgm:prSet>
      <dgm:spPr/>
    </dgm:pt>
    <dgm:pt modelId="{FA9DE54C-ACEB-462C-BBFB-9E92A40A1054}" type="pres">
      <dgm:prSet presAssocID="{ED28D8E2-4FFC-40C9-9C68-66A4FB68A692}" presName="sibTrans" presStyleCnt="0"/>
      <dgm:spPr/>
    </dgm:pt>
    <dgm:pt modelId="{9A7769CE-7F88-4C5E-9DF7-ADA549F2CA47}" type="pres">
      <dgm:prSet presAssocID="{ABF7FEA1-6DF6-448A-A0D9-5165190BFE6B}" presName="compNode" presStyleCnt="0"/>
      <dgm:spPr/>
    </dgm:pt>
    <dgm:pt modelId="{40619D4D-6400-41ED-B477-07266B90F62E}" type="pres">
      <dgm:prSet presAssocID="{ABF7FEA1-6DF6-448A-A0D9-5165190BFE6B}" presName="bgRect" presStyleLbl="bgShp" presStyleIdx="3" presStyleCnt="4"/>
      <dgm:spPr/>
    </dgm:pt>
    <dgm:pt modelId="{4686C632-7A39-42AB-AA65-917C0E07A7E9}" type="pres">
      <dgm:prSet presAssocID="{ABF7FEA1-6DF6-448A-A0D9-5165190BFE6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rritant"/>
        </a:ext>
      </dgm:extLst>
    </dgm:pt>
    <dgm:pt modelId="{872CE851-20BE-4597-ABC2-0657354DB595}" type="pres">
      <dgm:prSet presAssocID="{ABF7FEA1-6DF6-448A-A0D9-5165190BFE6B}" presName="spaceRect" presStyleCnt="0"/>
      <dgm:spPr/>
    </dgm:pt>
    <dgm:pt modelId="{FA1E6A33-79E4-4257-AB89-0C657741112A}" type="pres">
      <dgm:prSet presAssocID="{ABF7FEA1-6DF6-448A-A0D9-5165190BFE6B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6AA0826-39BE-40E5-82DA-B892DB16A993}" srcId="{C96758C1-7335-4EAB-B6EF-E8424AA007B0}" destId="{47C6B6C5-C02D-4B69-B6C1-EE4A89ED012D}" srcOrd="0" destOrd="0" parTransId="{A996C4B9-6DF5-4D84-A17C-629A0198BEFE}" sibTransId="{5348F217-8BA6-471E-A482-A8F86C5486BC}"/>
    <dgm:cxn modelId="{2DF34139-20CF-4907-9422-7E57808228B3}" srcId="{C96758C1-7335-4EAB-B6EF-E8424AA007B0}" destId="{ABF7FEA1-6DF6-448A-A0D9-5165190BFE6B}" srcOrd="3" destOrd="0" parTransId="{E567EBEF-C7B9-4167-81DC-E2D60540E560}" sibTransId="{121BE1BC-F9EA-49B8-B109-F225EFA0C0F1}"/>
    <dgm:cxn modelId="{D90F4C77-6765-490F-99C4-EFDD3694AF0C}" type="presOf" srcId="{C96758C1-7335-4EAB-B6EF-E8424AA007B0}" destId="{EF30AF04-05A5-4FF2-974A-A0222A59D037}" srcOrd="0" destOrd="0" presId="urn:microsoft.com/office/officeart/2018/2/layout/IconVerticalSolidList"/>
    <dgm:cxn modelId="{A039497C-5CF9-44D3-8666-49D671796CD2}" srcId="{C96758C1-7335-4EAB-B6EF-E8424AA007B0}" destId="{17BF9155-7616-4016-A84F-67160E665EAE}" srcOrd="1" destOrd="0" parTransId="{1456EA99-B652-4929-A3E4-86EA753BA50C}" sibTransId="{BF6E8459-910A-4A38-A770-80392A654DB3}"/>
    <dgm:cxn modelId="{BB1C7083-7AFD-457E-ADA7-03A528AD4019}" type="presOf" srcId="{17BF9155-7616-4016-A84F-67160E665EAE}" destId="{91DB22B1-F1BD-41DD-B4C6-9EEADC4F80F9}" srcOrd="0" destOrd="0" presId="urn:microsoft.com/office/officeart/2018/2/layout/IconVerticalSolidList"/>
    <dgm:cxn modelId="{FBA41788-0FB1-44D3-A1B3-60869591FAB2}" type="presOf" srcId="{47C6B6C5-C02D-4B69-B6C1-EE4A89ED012D}" destId="{BF6167BC-AA75-498C-935E-D4541B055A6F}" srcOrd="0" destOrd="0" presId="urn:microsoft.com/office/officeart/2018/2/layout/IconVerticalSolidList"/>
    <dgm:cxn modelId="{522205A0-9B46-4374-BA8D-94E469BDC1C2}" type="presOf" srcId="{0E3BDFE8-3D36-4D00-A24D-ECC6EF056E99}" destId="{D46AF0E4-C618-47E3-805E-EB0262659A9A}" srcOrd="0" destOrd="0" presId="urn:microsoft.com/office/officeart/2018/2/layout/IconVerticalSolidList"/>
    <dgm:cxn modelId="{0AA53EBD-A001-4A85-AF5E-0591C5F3095A}" type="presOf" srcId="{ABF7FEA1-6DF6-448A-A0D9-5165190BFE6B}" destId="{FA1E6A33-79E4-4257-AB89-0C657741112A}" srcOrd="0" destOrd="0" presId="urn:microsoft.com/office/officeart/2018/2/layout/IconVerticalSolidList"/>
    <dgm:cxn modelId="{E60BCAF7-5BD8-4956-B95C-2A088CBA4BC5}" srcId="{C96758C1-7335-4EAB-B6EF-E8424AA007B0}" destId="{0E3BDFE8-3D36-4D00-A24D-ECC6EF056E99}" srcOrd="2" destOrd="0" parTransId="{CFDC7AB2-BD67-4286-A965-71A022144154}" sibTransId="{ED28D8E2-4FFC-40C9-9C68-66A4FB68A692}"/>
    <dgm:cxn modelId="{E72F8412-B75A-4442-99E9-B9E1251ACB86}" type="presParOf" srcId="{EF30AF04-05A5-4FF2-974A-A0222A59D037}" destId="{9992385C-A02D-4399-A7E1-02621B9E5C06}" srcOrd="0" destOrd="0" presId="urn:microsoft.com/office/officeart/2018/2/layout/IconVerticalSolidList"/>
    <dgm:cxn modelId="{A1E702DD-7185-4958-910B-9903356B1E6C}" type="presParOf" srcId="{9992385C-A02D-4399-A7E1-02621B9E5C06}" destId="{68699031-2E53-41F8-8CA6-A8EF4ABC0066}" srcOrd="0" destOrd="0" presId="urn:microsoft.com/office/officeart/2018/2/layout/IconVerticalSolidList"/>
    <dgm:cxn modelId="{7F9C4C85-ADFF-412D-B152-2A0C2C1BD0B6}" type="presParOf" srcId="{9992385C-A02D-4399-A7E1-02621B9E5C06}" destId="{EC767327-F233-4503-B5AA-C3796974907F}" srcOrd="1" destOrd="0" presId="urn:microsoft.com/office/officeart/2018/2/layout/IconVerticalSolidList"/>
    <dgm:cxn modelId="{31A29F61-2BB5-46C5-BBA6-3CC320B6A80D}" type="presParOf" srcId="{9992385C-A02D-4399-A7E1-02621B9E5C06}" destId="{80201575-2021-4E15-9743-09F865B76564}" srcOrd="2" destOrd="0" presId="urn:microsoft.com/office/officeart/2018/2/layout/IconVerticalSolidList"/>
    <dgm:cxn modelId="{51BBE3ED-5867-4E25-9768-83EF3601A926}" type="presParOf" srcId="{9992385C-A02D-4399-A7E1-02621B9E5C06}" destId="{BF6167BC-AA75-498C-935E-D4541B055A6F}" srcOrd="3" destOrd="0" presId="urn:microsoft.com/office/officeart/2018/2/layout/IconVerticalSolidList"/>
    <dgm:cxn modelId="{DD037CBA-C361-4DEA-BD19-387722D9C15C}" type="presParOf" srcId="{EF30AF04-05A5-4FF2-974A-A0222A59D037}" destId="{60652D5B-6730-4ACD-BA70-41EF210D986D}" srcOrd="1" destOrd="0" presId="urn:microsoft.com/office/officeart/2018/2/layout/IconVerticalSolidList"/>
    <dgm:cxn modelId="{2243845C-B5EE-4AB6-A2D1-05910E68AB7A}" type="presParOf" srcId="{EF30AF04-05A5-4FF2-974A-A0222A59D037}" destId="{E13C29E8-9A9D-4051-9899-FDCAE250D259}" srcOrd="2" destOrd="0" presId="urn:microsoft.com/office/officeart/2018/2/layout/IconVerticalSolidList"/>
    <dgm:cxn modelId="{4B648756-1A3B-49A0-BE77-44654CB5B512}" type="presParOf" srcId="{E13C29E8-9A9D-4051-9899-FDCAE250D259}" destId="{539FDCC2-0195-4C9B-96A4-EB61C08EF10F}" srcOrd="0" destOrd="0" presId="urn:microsoft.com/office/officeart/2018/2/layout/IconVerticalSolidList"/>
    <dgm:cxn modelId="{0C755164-B7F0-4EC8-A321-45C1C2AAF1FE}" type="presParOf" srcId="{E13C29E8-9A9D-4051-9899-FDCAE250D259}" destId="{8A40DADB-1E95-44B9-832D-C27FD8B4D93C}" srcOrd="1" destOrd="0" presId="urn:microsoft.com/office/officeart/2018/2/layout/IconVerticalSolidList"/>
    <dgm:cxn modelId="{8D6804B3-467C-4474-A750-0E7F34A77DC6}" type="presParOf" srcId="{E13C29E8-9A9D-4051-9899-FDCAE250D259}" destId="{87B13D60-91EC-4494-8A2D-BA08651C31A6}" srcOrd="2" destOrd="0" presId="urn:microsoft.com/office/officeart/2018/2/layout/IconVerticalSolidList"/>
    <dgm:cxn modelId="{AF3A6896-5829-4C5A-BD06-068AD68993E8}" type="presParOf" srcId="{E13C29E8-9A9D-4051-9899-FDCAE250D259}" destId="{91DB22B1-F1BD-41DD-B4C6-9EEADC4F80F9}" srcOrd="3" destOrd="0" presId="urn:microsoft.com/office/officeart/2018/2/layout/IconVerticalSolidList"/>
    <dgm:cxn modelId="{46CAAF51-FF2F-4238-BE30-D8144814E3A8}" type="presParOf" srcId="{EF30AF04-05A5-4FF2-974A-A0222A59D037}" destId="{C3A7B52E-1DDC-421A-A46A-F2770A558E58}" srcOrd="3" destOrd="0" presId="urn:microsoft.com/office/officeart/2018/2/layout/IconVerticalSolidList"/>
    <dgm:cxn modelId="{083785D7-0042-412A-A57B-63952D2DF1D3}" type="presParOf" srcId="{EF30AF04-05A5-4FF2-974A-A0222A59D037}" destId="{796373EE-D27F-4D13-BC10-1DDA177779C5}" srcOrd="4" destOrd="0" presId="urn:microsoft.com/office/officeart/2018/2/layout/IconVerticalSolidList"/>
    <dgm:cxn modelId="{FDDC9A36-AE03-47C2-8235-BA0D8FBDAD95}" type="presParOf" srcId="{796373EE-D27F-4D13-BC10-1DDA177779C5}" destId="{10A4D64A-5888-4CDA-9F91-DE8F4CDB5E0D}" srcOrd="0" destOrd="0" presId="urn:microsoft.com/office/officeart/2018/2/layout/IconVerticalSolidList"/>
    <dgm:cxn modelId="{5A45FE7C-179F-42A9-888A-B887F4A9C1C9}" type="presParOf" srcId="{796373EE-D27F-4D13-BC10-1DDA177779C5}" destId="{104338D6-8ED0-4155-BE93-3B13AED8CF9D}" srcOrd="1" destOrd="0" presId="urn:microsoft.com/office/officeart/2018/2/layout/IconVerticalSolidList"/>
    <dgm:cxn modelId="{B5D4C710-1DB4-4E2D-80F1-2C6351DD8280}" type="presParOf" srcId="{796373EE-D27F-4D13-BC10-1DDA177779C5}" destId="{C4E8A30B-8DB6-417B-ACA5-208828DC6BFB}" srcOrd="2" destOrd="0" presId="urn:microsoft.com/office/officeart/2018/2/layout/IconVerticalSolidList"/>
    <dgm:cxn modelId="{285ED8E6-FFE0-4038-8081-8C3354B8F66A}" type="presParOf" srcId="{796373EE-D27F-4D13-BC10-1DDA177779C5}" destId="{D46AF0E4-C618-47E3-805E-EB0262659A9A}" srcOrd="3" destOrd="0" presId="urn:microsoft.com/office/officeart/2018/2/layout/IconVerticalSolidList"/>
    <dgm:cxn modelId="{98AC2F43-C73C-4E13-A084-BDEE69311678}" type="presParOf" srcId="{EF30AF04-05A5-4FF2-974A-A0222A59D037}" destId="{FA9DE54C-ACEB-462C-BBFB-9E92A40A1054}" srcOrd="5" destOrd="0" presId="urn:microsoft.com/office/officeart/2018/2/layout/IconVerticalSolidList"/>
    <dgm:cxn modelId="{ABB511FC-5034-43BA-B410-6AA7EDB40B9C}" type="presParOf" srcId="{EF30AF04-05A5-4FF2-974A-A0222A59D037}" destId="{9A7769CE-7F88-4C5E-9DF7-ADA549F2CA47}" srcOrd="6" destOrd="0" presId="urn:microsoft.com/office/officeart/2018/2/layout/IconVerticalSolidList"/>
    <dgm:cxn modelId="{F4B0F365-574F-447A-8C1F-45249C9DA705}" type="presParOf" srcId="{9A7769CE-7F88-4C5E-9DF7-ADA549F2CA47}" destId="{40619D4D-6400-41ED-B477-07266B90F62E}" srcOrd="0" destOrd="0" presId="urn:microsoft.com/office/officeart/2018/2/layout/IconVerticalSolidList"/>
    <dgm:cxn modelId="{F4CD014C-05DB-42C4-9C04-03F4F76D876F}" type="presParOf" srcId="{9A7769CE-7F88-4C5E-9DF7-ADA549F2CA47}" destId="{4686C632-7A39-42AB-AA65-917C0E07A7E9}" srcOrd="1" destOrd="0" presId="urn:microsoft.com/office/officeart/2018/2/layout/IconVerticalSolidList"/>
    <dgm:cxn modelId="{8F0F05AC-8C89-40F0-820C-79776958AEB9}" type="presParOf" srcId="{9A7769CE-7F88-4C5E-9DF7-ADA549F2CA47}" destId="{872CE851-20BE-4597-ABC2-0657354DB595}" srcOrd="2" destOrd="0" presId="urn:microsoft.com/office/officeart/2018/2/layout/IconVerticalSolidList"/>
    <dgm:cxn modelId="{FB6740D7-5DE5-4139-9ED3-9322E14B94EB}" type="presParOf" srcId="{9A7769CE-7F88-4C5E-9DF7-ADA549F2CA47}" destId="{FA1E6A33-79E4-4257-AB89-0C657741112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699031-2E53-41F8-8CA6-A8EF4ABC0066}">
      <dsp:nvSpPr>
        <dsp:cNvPr id="0" name=""/>
        <dsp:cNvSpPr/>
      </dsp:nvSpPr>
      <dsp:spPr>
        <a:xfrm>
          <a:off x="0" y="1571"/>
          <a:ext cx="5835121" cy="79636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767327-F233-4503-B5AA-C3796974907F}">
      <dsp:nvSpPr>
        <dsp:cNvPr id="0" name=""/>
        <dsp:cNvSpPr/>
      </dsp:nvSpPr>
      <dsp:spPr>
        <a:xfrm>
          <a:off x="240899" y="180752"/>
          <a:ext cx="437998" cy="43799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6167BC-AA75-498C-935E-D4541B055A6F}">
      <dsp:nvSpPr>
        <dsp:cNvPr id="0" name=""/>
        <dsp:cNvSpPr/>
      </dsp:nvSpPr>
      <dsp:spPr>
        <a:xfrm>
          <a:off x="919797" y="1571"/>
          <a:ext cx="4915323" cy="7963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282" tIns="84282" rIns="84282" bIns="84282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What is Gradient Descent?</a:t>
          </a:r>
          <a:endParaRPr lang="en-US" sz="1400" kern="1200" dirty="0"/>
        </a:p>
      </dsp:txBody>
      <dsp:txXfrm>
        <a:off x="919797" y="1571"/>
        <a:ext cx="4915323" cy="796361"/>
      </dsp:txXfrm>
    </dsp:sp>
    <dsp:sp modelId="{539FDCC2-0195-4C9B-96A4-EB61C08EF10F}">
      <dsp:nvSpPr>
        <dsp:cNvPr id="0" name=""/>
        <dsp:cNvSpPr/>
      </dsp:nvSpPr>
      <dsp:spPr>
        <a:xfrm>
          <a:off x="0" y="997023"/>
          <a:ext cx="5835121" cy="79636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40DADB-1E95-44B9-832D-C27FD8B4D93C}">
      <dsp:nvSpPr>
        <dsp:cNvPr id="0" name=""/>
        <dsp:cNvSpPr/>
      </dsp:nvSpPr>
      <dsp:spPr>
        <a:xfrm>
          <a:off x="240899" y="1176204"/>
          <a:ext cx="437998" cy="4379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DB22B1-F1BD-41DD-B4C6-9EEADC4F80F9}">
      <dsp:nvSpPr>
        <dsp:cNvPr id="0" name=""/>
        <dsp:cNvSpPr/>
      </dsp:nvSpPr>
      <dsp:spPr>
        <a:xfrm>
          <a:off x="919797" y="997023"/>
          <a:ext cx="4915323" cy="7963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282" tIns="84282" rIns="84282" bIns="84282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Gradient descent is a fundamental optimization algorithm used in machine learning and deep learning.</a:t>
          </a:r>
        </a:p>
      </dsp:txBody>
      <dsp:txXfrm>
        <a:off x="919797" y="997023"/>
        <a:ext cx="4915323" cy="796361"/>
      </dsp:txXfrm>
    </dsp:sp>
    <dsp:sp modelId="{10A4D64A-5888-4CDA-9F91-DE8F4CDB5E0D}">
      <dsp:nvSpPr>
        <dsp:cNvPr id="0" name=""/>
        <dsp:cNvSpPr/>
      </dsp:nvSpPr>
      <dsp:spPr>
        <a:xfrm>
          <a:off x="0" y="1992475"/>
          <a:ext cx="5835121" cy="79636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338D6-8ED0-4155-BE93-3B13AED8CF9D}">
      <dsp:nvSpPr>
        <dsp:cNvPr id="0" name=""/>
        <dsp:cNvSpPr/>
      </dsp:nvSpPr>
      <dsp:spPr>
        <a:xfrm>
          <a:off x="240899" y="2171656"/>
          <a:ext cx="437998" cy="43799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6AF0E4-C618-47E3-805E-EB0262659A9A}">
      <dsp:nvSpPr>
        <dsp:cNvPr id="0" name=""/>
        <dsp:cNvSpPr/>
      </dsp:nvSpPr>
      <dsp:spPr>
        <a:xfrm>
          <a:off x="919797" y="1992475"/>
          <a:ext cx="4915323" cy="7963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282" tIns="84282" rIns="84282" bIns="84282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It aims to minimize an objective function (often referred to as a loss function) by iteratively adjusting the model’s parameters.</a:t>
          </a:r>
        </a:p>
      </dsp:txBody>
      <dsp:txXfrm>
        <a:off x="919797" y="1992475"/>
        <a:ext cx="4915323" cy="796361"/>
      </dsp:txXfrm>
    </dsp:sp>
    <dsp:sp modelId="{40619D4D-6400-41ED-B477-07266B90F62E}">
      <dsp:nvSpPr>
        <dsp:cNvPr id="0" name=""/>
        <dsp:cNvSpPr/>
      </dsp:nvSpPr>
      <dsp:spPr>
        <a:xfrm>
          <a:off x="0" y="2987927"/>
          <a:ext cx="5835121" cy="79636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86C632-7A39-42AB-AA65-917C0E07A7E9}">
      <dsp:nvSpPr>
        <dsp:cNvPr id="0" name=""/>
        <dsp:cNvSpPr/>
      </dsp:nvSpPr>
      <dsp:spPr>
        <a:xfrm>
          <a:off x="240899" y="3167108"/>
          <a:ext cx="437998" cy="43799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1E6A33-79E4-4257-AB89-0C657741112A}">
      <dsp:nvSpPr>
        <dsp:cNvPr id="0" name=""/>
        <dsp:cNvSpPr/>
      </dsp:nvSpPr>
      <dsp:spPr>
        <a:xfrm>
          <a:off x="919797" y="2987927"/>
          <a:ext cx="4915323" cy="7963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282" tIns="84282" rIns="84282" bIns="84282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key idea is to move the model along a slope or gradient toward the lowest possible error value.</a:t>
          </a:r>
        </a:p>
      </dsp:txBody>
      <dsp:txXfrm>
        <a:off x="919797" y="2987927"/>
        <a:ext cx="4915323" cy="7963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jpeg>
</file>

<file path=ppt/media/image14.gif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829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0F362-A761-429F-A518-95033F19C564}" type="datetimeFigureOut">
              <a:rPr lang="en-IN" smtClean="0"/>
              <a:pPr/>
              <a:t>06-04-2024</a:t>
            </a:fld>
            <a:endParaRPr lang="en-IN"/>
          </a:p>
        </p:txBody>
      </p:sp>
      <p:sp>
        <p:nvSpPr>
          <p:cNvPr id="1048830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1048831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8832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833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E7B28E-05AE-4493-BB71-E6F58AA1D04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12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37AE4-E0EB-4328-AF43-69D401D3C888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4065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3CDA5-D545-4675-A882-5DC73767E80D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2606416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3CDA5-D545-4675-A882-5DC73767E80D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2066146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3CDA5-D545-4675-A882-5DC73767E80D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3025828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3CDA5-D545-4675-A882-5DC73767E80D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1535023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3CDA5-D545-4675-A882-5DC73767E80D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5061659"/>
      </p:ext>
    </p:extLst>
  </p:cSld>
  <p:clrMapOvr>
    <a:masterClrMapping/>
  </p:clrMapOvr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610AA-FA7E-49F8-B00C-57292CD2DBBA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1052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F55A2-E625-46B3-8FE2-80F3445F0A51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197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94CFC-3B2C-44D7-8B8B-08A72C136A16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6472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8727-16FA-41E7-8EA1-39AA40D363EC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7504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DD81B-B90B-4FA8-91A9-DF30CB6010B0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7377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2C880-E5E2-4E57-B48F-76CD5D972AA2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5224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7228E-4DD3-4D08-892E-FF0C1CA15D86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909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D015D-2719-4763-8E10-47285FB65E83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507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EAD9A-0F0C-4633-90D4-342EE9E8360D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8318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EA202-E659-4DDF-A807-0AC805D63DCA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673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13CDA5-D545-4675-A882-5DC73767E80D}" type="datetime1">
              <a:rPr lang="en-IN" smtClean="0"/>
              <a:pPr/>
              <a:t>06-04-2024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B8B05176-A6D8-4956-B1CD-0AF285E2570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439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ditya-professional-life/Gradient-Desent/tree/main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estimating-optimal-learning-rate-for-a-deep-neural-network-ce32f2556ce0" TargetMode="External"/><Relationship Id="rId2" Type="http://schemas.openxmlformats.org/officeDocument/2006/relationships/hyperlink" Target="https://machine-learning-made-simple.medium.com/improving-gradient-descent-for-better-deep-learning-with-natural-gradients-327e5faa836a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hyperlink" Target="https://builtin.com/data-science/gradient-descen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A22348-0D2E-5043-C9B4-21B8D3C32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D015D-2719-4763-8E10-47285FB65E83}" type="datetime1">
              <a:rPr lang="en-IN" smtClean="0"/>
              <a:pPr/>
              <a:t>06-04-2024</a:t>
            </a:fld>
            <a:endParaRPr lang="en-IN" dirty="0"/>
          </a:p>
        </p:txBody>
      </p:sp>
      <p:pic>
        <p:nvPicPr>
          <p:cNvPr id="4" name="Picture 3" descr="A close up of a document&#10;&#10;Description automatically generated">
            <a:extLst>
              <a:ext uri="{FF2B5EF4-FFF2-40B4-BE49-F238E27FC236}">
                <a16:creationId xmlns:a16="http://schemas.microsoft.com/office/drawing/2014/main" id="{ECE660F4-6781-DB66-E8F3-003FB52A3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7336" y="72503"/>
            <a:ext cx="9600881" cy="11125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F92390-3B80-1FF0-3890-3645A715E494}"/>
              </a:ext>
            </a:extLst>
          </p:cNvPr>
          <p:cNvSpPr txBox="1"/>
          <p:nvPr/>
        </p:nvSpPr>
        <p:spPr>
          <a:xfrm>
            <a:off x="1504258" y="1356647"/>
            <a:ext cx="9600880" cy="504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DEPARTMENT OF ARTIFICIAL INTELLIGENCE AND DATA SCIENCE</a:t>
            </a:r>
            <a:endParaRPr lang="en-IN" sz="20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0F01BB-73DE-589D-32E0-DA86AC84F9E5}"/>
              </a:ext>
            </a:extLst>
          </p:cNvPr>
          <p:cNvSpPr txBox="1"/>
          <p:nvPr/>
        </p:nvSpPr>
        <p:spPr>
          <a:xfrm>
            <a:off x="3241962" y="2169248"/>
            <a:ext cx="7119649" cy="687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52195" marR="5080" indent="-1040130" algn="ctr">
              <a:lnSpc>
                <a:spcPct val="80000"/>
              </a:lnSpc>
              <a:spcBef>
                <a:spcPts val="760"/>
              </a:spcBef>
            </a:pPr>
            <a:r>
              <a:rPr lang="en-US" sz="2000" b="1" spc="5" dirty="0">
                <a:solidFill>
                  <a:srgbClr val="FF0000"/>
                </a:solidFill>
                <a:latin typeface="Times New Roman"/>
                <a:cs typeface="Times New Roman"/>
              </a:rPr>
              <a:t>Artificial Neural Networks and Deep Learning: 21ADG64</a:t>
            </a:r>
          </a:p>
          <a:p>
            <a:pPr marL="1052195" marR="5080" indent="-1040130" algn="ctr">
              <a:lnSpc>
                <a:spcPct val="80000"/>
              </a:lnSpc>
              <a:spcBef>
                <a:spcPts val="760"/>
              </a:spcBef>
            </a:pPr>
            <a:r>
              <a:rPr lang="en-US" sz="2000" b="1" spc="5" dirty="0">
                <a:solidFill>
                  <a:srgbClr val="FF0000"/>
                </a:solidFill>
                <a:latin typeface="Times New Roman"/>
                <a:cs typeface="Times New Roman"/>
              </a:rPr>
              <a:t>LA1 - Seminar </a:t>
            </a:r>
            <a:endParaRPr lang="en-US" sz="200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702FBC-980D-320D-6F0A-680362F85E07}"/>
              </a:ext>
            </a:extLst>
          </p:cNvPr>
          <p:cNvSpPr txBox="1"/>
          <p:nvPr/>
        </p:nvSpPr>
        <p:spPr>
          <a:xfrm>
            <a:off x="4621767" y="3148021"/>
            <a:ext cx="34955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dk1"/>
                </a:solidFill>
              </a:rPr>
              <a:t>   Introduction to Gradient Descent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C8DD4E-DF07-E20F-4439-753A7008841F}"/>
              </a:ext>
            </a:extLst>
          </p:cNvPr>
          <p:cNvSpPr txBox="1"/>
          <p:nvPr/>
        </p:nvSpPr>
        <p:spPr>
          <a:xfrm>
            <a:off x="4997936" y="3860436"/>
            <a:ext cx="2743200" cy="108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algn="ctr">
              <a:lnSpc>
                <a:spcPct val="150000"/>
              </a:lnSpc>
              <a:spcBef>
                <a:spcPts val="100"/>
              </a:spcBef>
            </a:pPr>
            <a:r>
              <a:rPr lang="en-US" b="1" spc="-15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Presented By</a:t>
            </a:r>
          </a:p>
          <a:p>
            <a:pPr marL="12700" algn="ctr">
              <a:spcBef>
                <a:spcPts val="100"/>
              </a:spcBef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Aditya Kumar</a:t>
            </a:r>
          </a:p>
          <a:p>
            <a:pPr marL="12700" algn="ctr">
              <a:spcBef>
                <a:spcPts val="100"/>
              </a:spcBef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NT21AD003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03E9DA-CFCD-1FF0-4E68-A332FF4591C6}"/>
              </a:ext>
            </a:extLst>
          </p:cNvPr>
          <p:cNvSpPr txBox="1"/>
          <p:nvPr/>
        </p:nvSpPr>
        <p:spPr>
          <a:xfrm>
            <a:off x="3321536" y="5290996"/>
            <a:ext cx="6096000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algn="ctr">
              <a:lnSpc>
                <a:spcPct val="150000"/>
              </a:lnSpc>
              <a:spcBef>
                <a:spcPts val="100"/>
              </a:spcBef>
            </a:pPr>
            <a:r>
              <a:rPr lang="en-US" b="1" spc="-5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Name of the Course Instructor</a:t>
            </a:r>
            <a:br>
              <a:rPr lang="en-US" spc="-5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dirty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Dr Meenakshi</a:t>
            </a:r>
            <a:endParaRPr lang="en-US" dirty="0"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86770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491B121-12B5-4977-A064-636AB0B9B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4523D-C9B5-B400-1E60-565320F11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6574536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3100"/>
              <a:t>Gradient Descent Learning Rate</a:t>
            </a:r>
            <a:br>
              <a:rPr lang="en-IN" sz="3100"/>
            </a:br>
            <a:endParaRPr lang="en-IN" sz="3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ED05F70-AB3E-4472-B26B-EFE6A5A59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FCBB0-2D29-415E-179D-9F2D62D5F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2133600"/>
            <a:ext cx="6574535" cy="375925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The steps gradient descent takes into the direction of the local minimum are determined by the learning rate</a:t>
            </a:r>
          </a:p>
          <a:p>
            <a:pPr>
              <a:lnSpc>
                <a:spcPct val="90000"/>
              </a:lnSpc>
            </a:pPr>
            <a:r>
              <a:rPr lang="en-US"/>
              <a:t>For the gradient descent algorithm to reach the local minimum we must set the learning rate to an appropriate value, which is neither too low nor too high</a:t>
            </a:r>
          </a:p>
          <a:p>
            <a:pPr>
              <a:lnSpc>
                <a:spcPct val="90000"/>
              </a:lnSpc>
            </a:pPr>
            <a:r>
              <a:rPr lang="en-US"/>
              <a:t>This is important because if the steps it takes are too big, it may not reach the local minimum because it bounces back and forth </a:t>
            </a:r>
          </a:p>
          <a:p>
            <a:pPr>
              <a:lnSpc>
                <a:spcPct val="90000"/>
              </a:lnSpc>
            </a:pPr>
            <a:r>
              <a:rPr lang="en-US"/>
              <a:t>If we set the learning rate to a very small value, gradient descent will eventually reach the local minimum but that may take a while</a:t>
            </a:r>
            <a:endParaRPr lang="en-IN"/>
          </a:p>
        </p:txBody>
      </p:sp>
      <p:pic>
        <p:nvPicPr>
          <p:cNvPr id="6" name="Picture 5" descr="A diagram of a graph&#10;&#10;Description automatically generated">
            <a:extLst>
              <a:ext uri="{FF2B5EF4-FFF2-40B4-BE49-F238E27FC236}">
                <a16:creationId xmlns:a16="http://schemas.microsoft.com/office/drawing/2014/main" id="{110F9551-1907-2541-F942-8CD39B55B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088" y="2338313"/>
            <a:ext cx="4412198" cy="2596543"/>
          </a:xfrm>
          <a:prstGeom prst="rect">
            <a:avLst/>
          </a:prstGeom>
        </p:spPr>
      </p:pic>
      <p:sp>
        <p:nvSpPr>
          <p:cNvPr id="28" name="Freeform 11">
            <a:extLst>
              <a:ext uri="{FF2B5EF4-FFF2-40B4-BE49-F238E27FC236}">
                <a16:creationId xmlns:a16="http://schemas.microsoft.com/office/drawing/2014/main" id="{21F6BE39-9E37-45F0-B10C-92305CFB7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7F70A-34CA-B933-8523-8A40109F8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6194CFC-3B2C-44D7-8B8B-08A72C136A16}" type="datetime1">
              <a:rPr lang="en-IN" smtClean="0"/>
              <a:pPr>
                <a:spcAft>
                  <a:spcPts val="600"/>
                </a:spcAft>
              </a:pPr>
              <a:t>06-04-2024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3273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5898079-081F-4617-AC6B-429026673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9CE5C2-43D5-6E2D-44AA-3E300EC6D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758002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i="0" dirty="0">
                <a:effectLst/>
                <a:latin typeface="Söhne"/>
              </a:rPr>
              <a:t>Results and Analysis – How to Find Optimal Learning Rate</a:t>
            </a:r>
            <a:br>
              <a:rPr lang="en-US" sz="2800" b="0" i="0" dirty="0">
                <a:effectLst/>
                <a:latin typeface="Söhne"/>
              </a:rPr>
            </a:br>
            <a:endParaRPr lang="en-IN" sz="28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B829EC8-5B3D-469E-942E-5E6E569E5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9F727-C12D-7437-4F48-5FF7770BF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6224346" cy="375925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N. Smith describes a powerful technique to select a range of learning rates for a neural network in section 3.3 of the 2015 paper “Cyclical Learning Rates for Training Neural Networks”</a:t>
            </a:r>
          </a:p>
          <a:p>
            <a:pPr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r>
              <a:rPr lang="en-US" sz="1500" dirty="0"/>
              <a:t>The trick is to train a network starting from a low learning rate and increase the learning rate exponentially for every batch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Record the learning rate and training loss for every batch. Then, plot the loss and the learning rate</a:t>
            </a:r>
          </a:p>
          <a:p>
            <a:pPr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r>
              <a:rPr lang="en-US" sz="1500" dirty="0"/>
              <a:t>We need to select a point on the graph with the fastest decrease in the loss. In this example, the loss function decreases fast when the learning rate is between 0.001 and 0.01.</a:t>
            </a:r>
            <a:endParaRPr lang="en-IN" sz="1500" dirty="0"/>
          </a:p>
        </p:txBody>
      </p:sp>
      <p:pic>
        <p:nvPicPr>
          <p:cNvPr id="8" name="Picture 7" descr="A blue line on a white background&#10;&#10;Description automatically generated">
            <a:extLst>
              <a:ext uri="{FF2B5EF4-FFF2-40B4-BE49-F238E27FC236}">
                <a16:creationId xmlns:a16="http://schemas.microsoft.com/office/drawing/2014/main" id="{CC42D326-1AF3-0366-72F4-E0A3D20B4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571" y="645106"/>
            <a:ext cx="3888316" cy="2698831"/>
          </a:xfrm>
          <a:prstGeom prst="rect">
            <a:avLst/>
          </a:prstGeom>
        </p:spPr>
      </p:pic>
      <p:pic>
        <p:nvPicPr>
          <p:cNvPr id="6" name="Picture 5" descr="A blue line drawn on a white board&#10;&#10;Description automatically generated">
            <a:extLst>
              <a:ext uri="{FF2B5EF4-FFF2-40B4-BE49-F238E27FC236}">
                <a16:creationId xmlns:a16="http://schemas.microsoft.com/office/drawing/2014/main" id="{DCD3C834-D905-F5F7-1220-FC110C71C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429" y="3508529"/>
            <a:ext cx="3486849" cy="2384324"/>
          </a:xfrm>
          <a:prstGeom prst="rect">
            <a:avLst/>
          </a:prstGeom>
        </p:spPr>
      </p:pic>
      <p:sp>
        <p:nvSpPr>
          <p:cNvPr id="26" name="Freeform 12">
            <a:extLst>
              <a:ext uri="{FF2B5EF4-FFF2-40B4-BE49-F238E27FC236}">
                <a16:creationId xmlns:a16="http://schemas.microsoft.com/office/drawing/2014/main" id="{55D72A3F-A083-4502-838A-2C32C9800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F56EF-E224-167D-AD75-683216F59D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6194CFC-3B2C-44D7-8B8B-08A72C136A16}" type="datetime1">
              <a:rPr lang="en-IN" smtClean="0"/>
              <a:pPr>
                <a:spcAft>
                  <a:spcPts val="600"/>
                </a:spcAft>
              </a:pPr>
              <a:t>06-04-2024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298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491B121-12B5-4977-A064-636AB0B9B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49C308-7CB0-A9AB-BA2D-DFCFBC02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6574536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i="0" dirty="0">
                <a:effectLst/>
                <a:latin typeface="Söhne"/>
              </a:rPr>
              <a:t>Conclusion</a:t>
            </a:r>
            <a:r>
              <a:rPr lang="en-US" sz="2800" b="1" i="0" dirty="0">
                <a:effectLst/>
                <a:latin typeface="Söhne"/>
              </a:rPr>
              <a:t> </a:t>
            </a:r>
            <a:r>
              <a:rPr lang="en-US" sz="2800" i="0" dirty="0">
                <a:effectLst/>
                <a:latin typeface="Söhne"/>
              </a:rPr>
              <a:t>and</a:t>
            </a:r>
            <a:r>
              <a:rPr lang="en-US" sz="2800" b="1" i="0" dirty="0">
                <a:effectLst/>
                <a:latin typeface="Söhne"/>
              </a:rPr>
              <a:t> </a:t>
            </a:r>
            <a:r>
              <a:rPr lang="en-US" sz="2800" i="0" dirty="0">
                <a:effectLst/>
                <a:latin typeface="Söhne"/>
              </a:rPr>
              <a:t>Future</a:t>
            </a:r>
            <a:r>
              <a:rPr lang="en-US" sz="2800" b="1" i="0" dirty="0">
                <a:effectLst/>
                <a:latin typeface="Söhne"/>
              </a:rPr>
              <a:t> </a:t>
            </a:r>
            <a:r>
              <a:rPr lang="en-US" sz="2800" i="0" dirty="0">
                <a:effectLst/>
                <a:latin typeface="Söhne"/>
              </a:rPr>
              <a:t>Recommendations</a:t>
            </a:r>
            <a:br>
              <a:rPr lang="en-US" sz="2800" b="1" i="0" dirty="0">
                <a:effectLst/>
                <a:latin typeface="Söhne"/>
              </a:rPr>
            </a:br>
            <a:endParaRPr lang="en-IN" sz="2800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D05F70-AB3E-4472-B26B-EFE6A5A59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D61FC-33DE-6E58-E7E5-808CB34C1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2133600"/>
            <a:ext cx="6574535" cy="3759253"/>
          </a:xfrm>
        </p:spPr>
        <p:txBody>
          <a:bodyPr>
            <a:normAutofit/>
          </a:bodyPr>
          <a:lstStyle/>
          <a:p>
            <a:r>
              <a:rPr lang="en-US" dirty="0"/>
              <a:t>A neural network consists of one or more hidden layers. Each layer consists of a set of parameters. Our goal is to optimize these parameters such that our loss is minimized.</a:t>
            </a:r>
          </a:p>
          <a:p>
            <a:r>
              <a:rPr lang="en-US" dirty="0"/>
              <a:t>Typical loss functions include binary cross-entropy (two-class classification), categorical cross-entropy (multi-class classification), mean squared error (regression), etc.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5" name="Picture 4" descr="A diagram of a function&#10;&#10;Description automatically generated">
            <a:extLst>
              <a:ext uri="{FF2B5EF4-FFF2-40B4-BE49-F238E27FC236}">
                <a16:creationId xmlns:a16="http://schemas.microsoft.com/office/drawing/2014/main" id="{5036EA66-1FF4-3F4F-DAC5-25F008E76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760" y="1451430"/>
            <a:ext cx="4866640" cy="2918138"/>
          </a:xfrm>
          <a:prstGeom prst="rect">
            <a:avLst/>
          </a:prstGeom>
        </p:spPr>
      </p:pic>
      <p:sp>
        <p:nvSpPr>
          <p:cNvPr id="18" name="Freeform 11">
            <a:extLst>
              <a:ext uri="{FF2B5EF4-FFF2-40B4-BE49-F238E27FC236}">
                <a16:creationId xmlns:a16="http://schemas.microsoft.com/office/drawing/2014/main" id="{21F6BE39-9E37-45F0-B10C-92305CFB7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581DE-AEDD-E24B-5FFA-BCD657D87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7401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684A7-87AA-1E08-5F4B-037107348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0D0D0D"/>
                </a:solidFill>
                <a:latin typeface="Söhne"/>
              </a:rPr>
              <a:t>Demo video of code</a:t>
            </a:r>
            <a:br>
              <a:rPr lang="en-US" sz="3600" dirty="0">
                <a:solidFill>
                  <a:srgbClr val="0D0D0D"/>
                </a:solidFill>
                <a:latin typeface="Söhne"/>
              </a:rPr>
            </a:br>
            <a:endParaRPr lang="en-IN" dirty="0"/>
          </a:p>
        </p:txBody>
      </p:sp>
      <p:pic>
        <p:nvPicPr>
          <p:cNvPr id="5" name="Gradient Decent and 3 more pages - Personal - Microsoft​ Edge 2024-04-06 16-42-07">
            <a:hlinkClick r:id="" action="ppaction://media"/>
            <a:extLst>
              <a:ext uri="{FF2B5EF4-FFF2-40B4-BE49-F238E27FC236}">
                <a16:creationId xmlns:a16="http://schemas.microsoft.com/office/drawing/2014/main" id="{38AFFEF4-F2EA-AF2D-98CF-18AAFCE030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0180" y="1905000"/>
            <a:ext cx="6716712" cy="37782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81376-1F0F-3DC0-A395-C0A480F24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94CFC-3B2C-44D7-8B8B-08A72C136A16}" type="datetime1">
              <a:rPr lang="en-IN" smtClean="0"/>
              <a:pPr/>
              <a:t>06-04-2024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01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9CA70-C121-4B5B-0BB6-46369C4F7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0" i="0" dirty="0" err="1">
                <a:solidFill>
                  <a:srgbClr val="0D0D0D"/>
                </a:solidFill>
                <a:effectLst/>
                <a:latin typeface="Söhne"/>
              </a:rPr>
              <a:t>Github</a:t>
            </a:r>
            <a:r>
              <a:rPr lang="en-US" sz="3600" b="0" i="0" dirty="0">
                <a:solidFill>
                  <a:srgbClr val="0D0D0D"/>
                </a:solidFill>
                <a:effectLst/>
                <a:latin typeface="Söhne"/>
              </a:rPr>
              <a:t> link of PPT and Code</a:t>
            </a:r>
            <a:br>
              <a:rPr lang="en-US" sz="3600" b="0" i="0" dirty="0">
                <a:solidFill>
                  <a:srgbClr val="0D0D0D"/>
                </a:solidFill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0FB31-1B18-5D64-164F-1F7EBFC3E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link : </a:t>
            </a:r>
            <a:r>
              <a:rPr lang="en-US" dirty="0">
                <a:hlinkClick r:id="rId2"/>
              </a:rPr>
              <a:t>https://github.com/Aditya-professional-life/Gradient-Desent/tree/main</a:t>
            </a:r>
            <a:endParaRPr lang="en-US" dirty="0"/>
          </a:p>
          <a:p>
            <a:r>
              <a:rPr lang="en-IN" dirty="0"/>
              <a:t>PPT link : https://github.com/Aditya-professional-life/Gradient-Desent/tree/main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67EB4-0FDE-4E53-A619-864F3121E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94CFC-3B2C-44D7-8B8B-08A72C136A16}" type="datetime1">
              <a:rPr lang="en-IN" smtClean="0"/>
              <a:pPr/>
              <a:t>06-04-2024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984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DCDB7-9E37-B841-36DD-390629114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>
                <a:latin typeface="Söhne"/>
              </a:rPr>
              <a:t>References</a:t>
            </a:r>
            <a:endParaRPr lang="en-IN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376F7F2-870B-8E12-3EA4-6EB66F24E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25362"/>
            <a:ext cx="5835121" cy="37858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Medium : </a:t>
            </a:r>
            <a:r>
              <a:rPr lang="en-US">
                <a:hlinkClick r:id="rId2"/>
              </a:rPr>
              <a:t>https://machine-learning-made-simple.medium.com/improving-gradient-descent-for-better-deep-learning-with-natural-gradients-327e5faa836a</a:t>
            </a:r>
            <a:endParaRPr lang="en-US"/>
          </a:p>
          <a:p>
            <a:pPr>
              <a:lnSpc>
                <a:spcPct val="90000"/>
              </a:lnSpc>
            </a:pPr>
            <a:r>
              <a:rPr lang="en-US" err="1"/>
              <a:t>TowardsDataScience</a:t>
            </a:r>
            <a:r>
              <a:rPr lang="en-US"/>
              <a:t> : </a:t>
            </a:r>
            <a:r>
              <a:rPr lang="en-US">
                <a:hlinkClick r:id="rId3"/>
              </a:rPr>
              <a:t>https://towardsdatascience.com/estimating-optimal-learning-rate-for-a-deep-neural-network-ce32f2556ce0</a:t>
            </a:r>
            <a:endParaRPr lang="en-US"/>
          </a:p>
          <a:p>
            <a:pPr>
              <a:lnSpc>
                <a:spcPct val="90000"/>
              </a:lnSpc>
            </a:pPr>
            <a:r>
              <a:rPr lang="en-US" err="1"/>
              <a:t>Biultin</a:t>
            </a:r>
            <a:r>
              <a:rPr lang="en-US"/>
              <a:t> : </a:t>
            </a:r>
            <a:r>
              <a:rPr lang="en-US">
                <a:hlinkClick r:id="rId4"/>
              </a:rPr>
              <a:t>https://builtin.com/data-science/gradient-descent</a:t>
            </a:r>
            <a:endParaRPr lang="en-US"/>
          </a:p>
          <a:p>
            <a:pPr>
              <a:lnSpc>
                <a:spcPct val="90000"/>
              </a:lnSpc>
            </a:pPr>
            <a:r>
              <a:rPr lang="en-IN" err="1"/>
              <a:t>Machinelearningmastery</a:t>
            </a:r>
            <a:r>
              <a:rPr lang="en-US"/>
              <a:t> : https://machinelearningmastery.com/gradient-descent-for-machine-learning/</a:t>
            </a:r>
            <a:endParaRPr lang="en-IN"/>
          </a:p>
        </p:txBody>
      </p:sp>
      <p:pic>
        <p:nvPicPr>
          <p:cNvPr id="8" name="Graphic 7" descr="Line Arrow: Straight">
            <a:extLst>
              <a:ext uri="{FF2B5EF4-FFF2-40B4-BE49-F238E27FC236}">
                <a16:creationId xmlns:a16="http://schemas.microsoft.com/office/drawing/2014/main" id="{1C3BBC09-B10D-5A8D-00C7-9F8F4D7429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31452" y="2561913"/>
            <a:ext cx="2873159" cy="287315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F9A9E-7388-BA85-146A-E2673AA21F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6194CFC-3B2C-44D7-8B8B-08A72C136A16}" type="datetime1">
              <a:rPr lang="en-IN" smtClean="0"/>
              <a:pPr>
                <a:spcAft>
                  <a:spcPts val="600"/>
                </a:spcAft>
              </a:pPr>
              <a:t>06-04-2024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008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3" name="Freeform 6">
            <a:extLst>
              <a:ext uri="{FF2B5EF4-FFF2-40B4-BE49-F238E27FC236}">
                <a16:creationId xmlns:a16="http://schemas.microsoft.com/office/drawing/2014/main" id="{3623DEAC-F39C-45D6-86DC-1033F642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DF585-3A79-4E80-BC65-34FC3297A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3" y="4775200"/>
            <a:ext cx="8915399" cy="8234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Thank You</a:t>
            </a:r>
          </a:p>
        </p:txBody>
      </p:sp>
      <p:pic>
        <p:nvPicPr>
          <p:cNvPr id="8" name="Graphic 7" descr="Smiling Face with No Fill">
            <a:extLst>
              <a:ext uri="{FF2B5EF4-FFF2-40B4-BE49-F238E27FC236}">
                <a16:creationId xmlns:a16="http://schemas.microsoft.com/office/drawing/2014/main" id="{3FEDA8D5-CE9C-501E-D3CD-FF6E5E507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9212" y="634963"/>
            <a:ext cx="3854971" cy="385497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32A15-022B-C539-14C3-9964D2856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96194CFC-3B2C-44D7-8B8B-08A72C136A16}" type="datetime1">
              <a:rPr lang="en-US" smtClean="0"/>
              <a:pPr defTabSz="914400">
                <a:spcAft>
                  <a:spcPts val="600"/>
                </a:spcAft>
              </a:pPr>
              <a:t>4/6/2024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881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Title 3"/>
          <p:cNvSpPr>
            <a:spLocks noGrp="1"/>
          </p:cNvSpPr>
          <p:nvPr>
            <p:ph type="title"/>
          </p:nvPr>
        </p:nvSpPr>
        <p:spPr>
          <a:xfrm>
            <a:off x="1897707" y="582516"/>
            <a:ext cx="9076281" cy="654032"/>
          </a:xfrm>
          <a:solidFill>
            <a:schemeClr val="tx2">
              <a:lumMod val="20000"/>
              <a:lumOff val="8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CONTENTS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Introduction and Motivation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Methodology and Approach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Results and Analysis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Conclusion and Future Recommendations</a:t>
            </a:r>
          </a:p>
          <a:p>
            <a:pPr algn="l"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Söhne"/>
              </a:rPr>
              <a:t>Demo video of code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 err="1">
                <a:solidFill>
                  <a:srgbClr val="0D0D0D"/>
                </a:solidFill>
                <a:effectLst/>
                <a:latin typeface="Söhne"/>
              </a:rPr>
              <a:t>Github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 link of PPT and Code</a:t>
            </a:r>
          </a:p>
          <a:p>
            <a:pPr algn="l"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Söhne"/>
              </a:rPr>
              <a:t>References </a:t>
            </a:r>
            <a:endParaRPr lang="en-US" sz="24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  <p:sp>
        <p:nvSpPr>
          <p:cNvPr id="104867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26195-51F7-4259-8141-98FCA6C53D7F}" type="datetime1">
              <a:rPr lang="en-IN" smtClean="0"/>
              <a:pPr/>
              <a:t>06-04-2024</a:t>
            </a:fld>
            <a:endParaRPr lang="en-IN" dirty="0"/>
          </a:p>
        </p:txBody>
      </p:sp>
      <p:pic>
        <p:nvPicPr>
          <p:cNvPr id="2" name="Picture 1" descr="A blue and white logo&#10;&#10;Description automatically generated">
            <a:extLst>
              <a:ext uri="{FF2B5EF4-FFF2-40B4-BE49-F238E27FC236}">
                <a16:creationId xmlns:a16="http://schemas.microsoft.com/office/drawing/2014/main" id="{5C59E28A-6D7B-A288-4950-971820AD0A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64" y="582516"/>
            <a:ext cx="1551343" cy="654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Title 3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IN" b="1">
                <a:latin typeface="+mj-lt"/>
                <a:cs typeface="Times New Roman" pitchFamily="18" charset="0"/>
              </a:rPr>
              <a:t>INTRODUCTION</a:t>
            </a:r>
          </a:p>
        </p:txBody>
      </p:sp>
      <p:pic>
        <p:nvPicPr>
          <p:cNvPr id="4" name="Picture 3" descr="A diagram of a weight loss&#10;&#10;Description automatically generated">
            <a:extLst>
              <a:ext uri="{FF2B5EF4-FFF2-40B4-BE49-F238E27FC236}">
                <a16:creationId xmlns:a16="http://schemas.microsoft.com/office/drawing/2014/main" id="{9602C997-E220-0D3C-790F-EC624A25D4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452" y="2762055"/>
            <a:ext cx="3387723" cy="3016576"/>
          </a:xfrm>
          <a:prstGeom prst="rect">
            <a:avLst/>
          </a:prstGeom>
        </p:spPr>
      </p:pic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C8673D3-83D5-4AEB-B135-526753E98862}" type="datetime1">
              <a:rPr lang="en-IN" smtClean="0"/>
              <a:pPr>
                <a:spcAft>
                  <a:spcPts val="600"/>
                </a:spcAft>
              </a:pPr>
              <a:t>06-04-2024</a:t>
            </a:fld>
            <a:endParaRPr lang="en-IN"/>
          </a:p>
        </p:txBody>
      </p:sp>
      <p:pic>
        <p:nvPicPr>
          <p:cNvPr id="2" name="Picture 1" descr="A blue and white logo&#10;&#10;Description automatically generated">
            <a:extLst>
              <a:ext uri="{FF2B5EF4-FFF2-40B4-BE49-F238E27FC236}">
                <a16:creationId xmlns:a16="http://schemas.microsoft.com/office/drawing/2014/main" id="{43618E35-A205-39F1-9D0C-440899DBB5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75" y="469868"/>
            <a:ext cx="1655436" cy="65403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48676" name="Content Placeholder 6">
            <a:extLst>
              <a:ext uri="{FF2B5EF4-FFF2-40B4-BE49-F238E27FC236}">
                <a16:creationId xmlns:a16="http://schemas.microsoft.com/office/drawing/2014/main" id="{235609AD-C655-D8DD-A520-2D100A867C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3066874"/>
              </p:ext>
            </p:extLst>
          </p:nvPr>
        </p:nvGraphicFramePr>
        <p:xfrm>
          <a:off x="2589212" y="2125362"/>
          <a:ext cx="5835121" cy="3785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81247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BEC5F-FD28-6B36-DAB4-CB42C91B5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sz="3000" b="0" i="0">
                <a:effectLst/>
                <a:latin typeface="Söhne"/>
              </a:rPr>
              <a:t>Motivation – Importance in Deep Learning</a:t>
            </a:r>
            <a:endParaRPr lang="en-IN" sz="3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4ED29-25F0-B5DE-7C35-5F984FDA7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Gradient Descent plays a pivotal role in training neural networks.</a:t>
            </a:r>
          </a:p>
          <a:p>
            <a:endParaRPr lang="en-US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000000"/>
                </a:solidFill>
              </a:rPr>
              <a:t>It helps optimize the model’s weights and biases by minimizing the cost function during training.</a:t>
            </a:r>
          </a:p>
          <a:p>
            <a:endParaRPr lang="en-US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000000"/>
                </a:solidFill>
              </a:rPr>
              <a:t>Without gradient descent, neural networks wouldn’t learn effectively.</a:t>
            </a:r>
            <a:endParaRPr lang="en-IN">
              <a:solidFill>
                <a:srgbClr val="000000"/>
              </a:solidFill>
            </a:endParaRPr>
          </a:p>
        </p:txBody>
      </p:sp>
      <p:pic>
        <p:nvPicPr>
          <p:cNvPr id="9" name="Picture 8" descr="A diagram of a curve&#10;&#10;Description automatically generated">
            <a:extLst>
              <a:ext uri="{FF2B5EF4-FFF2-40B4-BE49-F238E27FC236}">
                <a16:creationId xmlns:a16="http://schemas.microsoft.com/office/drawing/2014/main" id="{B49966E7-68E0-69D9-3960-F0D091C5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916" y="1575081"/>
            <a:ext cx="5451627" cy="338779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ABF10-338F-31EF-1E0A-1193072F5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6194CFC-3B2C-44D7-8B8B-08A72C136A16}" type="datetime1">
              <a:rPr lang="en-IN"/>
              <a:pPr>
                <a:spcAft>
                  <a:spcPts val="600"/>
                </a:spcAft>
              </a:pPr>
              <a:t>06-04-2024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1887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78E4B4-55D6-D391-E877-110F5C644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0" r="7443" b="-1"/>
          <a:stretch/>
        </p:blipFill>
        <p:spPr>
          <a:xfrm>
            <a:off x="4485557" y="10"/>
            <a:ext cx="7706443" cy="6857990"/>
          </a:xfrm>
          <a:prstGeom prst="rect">
            <a:avLst/>
          </a:prstGeom>
        </p:spPr>
      </p:pic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23C7736A-5A08-4021-9AB6-390DFF50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8170246" cy="6858000"/>
          </a:xfrm>
          <a:custGeom>
            <a:avLst/>
            <a:gdLst>
              <a:gd name="connsiteX0" fmla="*/ 4738960 w 8170246"/>
              <a:gd name="connsiteY0" fmla="*/ 0 h 6858000"/>
              <a:gd name="connsiteX1" fmla="*/ 4862151 w 8170246"/>
              <a:gd name="connsiteY1" fmla="*/ 0 h 6858000"/>
              <a:gd name="connsiteX2" fmla="*/ 8088169 w 8170246"/>
              <a:gd name="connsiteY2" fmla="*/ 3226735 h 6858000"/>
              <a:gd name="connsiteX3" fmla="*/ 8088169 w 8170246"/>
              <a:gd name="connsiteY3" fmla="*/ 3626507 h 6858000"/>
              <a:gd name="connsiteX4" fmla="*/ 4857393 w 8170246"/>
              <a:gd name="connsiteY4" fmla="*/ 6858000 h 6858000"/>
              <a:gd name="connsiteX5" fmla="*/ 4783581 w 8170246"/>
              <a:gd name="connsiteY5" fmla="*/ 6858000 h 6858000"/>
              <a:gd name="connsiteX6" fmla="*/ 4734202 w 8170246"/>
              <a:gd name="connsiteY6" fmla="*/ 6858000 h 6858000"/>
              <a:gd name="connsiteX7" fmla="*/ 7964978 w 8170246"/>
              <a:gd name="connsiteY7" fmla="*/ 3626507 h 6858000"/>
              <a:gd name="connsiteX8" fmla="*/ 7964978 w 8170246"/>
              <a:gd name="connsiteY8" fmla="*/ 3226735 h 6858000"/>
              <a:gd name="connsiteX9" fmla="*/ 4738960 w 8170246"/>
              <a:gd name="connsiteY9" fmla="*/ 0 h 6858000"/>
              <a:gd name="connsiteX10" fmla="*/ 0 w 8170246"/>
              <a:gd name="connsiteY10" fmla="*/ 0 h 6858000"/>
              <a:gd name="connsiteX11" fmla="*/ 98791 w 8170246"/>
              <a:gd name="connsiteY11" fmla="*/ 0 h 6858000"/>
              <a:gd name="connsiteX12" fmla="*/ 4456718 w 8170246"/>
              <a:gd name="connsiteY12" fmla="*/ 0 h 6858000"/>
              <a:gd name="connsiteX13" fmla="*/ 4603489 w 8170246"/>
              <a:gd name="connsiteY13" fmla="*/ 0 h 6858000"/>
              <a:gd name="connsiteX14" fmla="*/ 7829507 w 8170246"/>
              <a:gd name="connsiteY14" fmla="*/ 3226735 h 6858000"/>
              <a:gd name="connsiteX15" fmla="*/ 7829507 w 8170246"/>
              <a:gd name="connsiteY15" fmla="*/ 3626507 h 6858000"/>
              <a:gd name="connsiteX16" fmla="*/ 4598731 w 8170246"/>
              <a:gd name="connsiteY16" fmla="*/ 6858000 h 6858000"/>
              <a:gd name="connsiteX17" fmla="*/ 4540663 w 8170246"/>
              <a:gd name="connsiteY17" fmla="*/ 6858000 h 6858000"/>
              <a:gd name="connsiteX18" fmla="*/ 133398 w 8170246"/>
              <a:gd name="connsiteY18" fmla="*/ 6858000 h 6858000"/>
              <a:gd name="connsiteX19" fmla="*/ 0 w 8170246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170246" h="6858000">
                <a:moveTo>
                  <a:pt x="4738960" y="0"/>
                </a:moveTo>
                <a:lnTo>
                  <a:pt x="4862151" y="0"/>
                </a:lnTo>
                <a:cubicBezTo>
                  <a:pt x="4862151" y="0"/>
                  <a:pt x="4862151" y="0"/>
                  <a:pt x="8088169" y="3226735"/>
                </a:cubicBezTo>
                <a:cubicBezTo>
                  <a:pt x="8197606" y="3336196"/>
                  <a:pt x="8197606" y="3517045"/>
                  <a:pt x="8088169" y="3626507"/>
                </a:cubicBezTo>
                <a:cubicBezTo>
                  <a:pt x="8088169" y="3626507"/>
                  <a:pt x="8088169" y="3626507"/>
                  <a:pt x="4857393" y="6858000"/>
                </a:cubicBezTo>
                <a:cubicBezTo>
                  <a:pt x="4857393" y="6858000"/>
                  <a:pt x="4857393" y="6858000"/>
                  <a:pt x="4783581" y="6858000"/>
                </a:cubicBezTo>
                <a:lnTo>
                  <a:pt x="4734202" y="6858000"/>
                </a:lnTo>
                <a:cubicBezTo>
                  <a:pt x="7964978" y="3626507"/>
                  <a:pt x="7964978" y="3626507"/>
                  <a:pt x="7964978" y="3626507"/>
                </a:cubicBezTo>
                <a:cubicBezTo>
                  <a:pt x="8074415" y="3517045"/>
                  <a:pt x="8074415" y="3336196"/>
                  <a:pt x="7964978" y="3226735"/>
                </a:cubicBezTo>
                <a:cubicBezTo>
                  <a:pt x="4738960" y="0"/>
                  <a:pt x="4738960" y="0"/>
                  <a:pt x="4738960" y="0"/>
                </a:cubicBezTo>
                <a:close/>
                <a:moveTo>
                  <a:pt x="0" y="0"/>
                </a:moveTo>
                <a:lnTo>
                  <a:pt x="98791" y="0"/>
                </a:lnTo>
                <a:cubicBezTo>
                  <a:pt x="1075904" y="0"/>
                  <a:pt x="2469401" y="0"/>
                  <a:pt x="4456718" y="0"/>
                </a:cubicBezTo>
                <a:lnTo>
                  <a:pt x="4603489" y="0"/>
                </a:lnTo>
                <a:cubicBezTo>
                  <a:pt x="4603489" y="0"/>
                  <a:pt x="4603489" y="0"/>
                  <a:pt x="7829507" y="3226735"/>
                </a:cubicBezTo>
                <a:cubicBezTo>
                  <a:pt x="7938944" y="3336196"/>
                  <a:pt x="7938944" y="3517045"/>
                  <a:pt x="7829507" y="3626507"/>
                </a:cubicBezTo>
                <a:cubicBezTo>
                  <a:pt x="7829507" y="3626507"/>
                  <a:pt x="7829507" y="3626507"/>
                  <a:pt x="4598731" y="6858000"/>
                </a:cubicBezTo>
                <a:lnTo>
                  <a:pt x="4540663" y="6858000"/>
                </a:lnTo>
                <a:cubicBezTo>
                  <a:pt x="4077749" y="6858000"/>
                  <a:pt x="2938270" y="6858000"/>
                  <a:pt x="133398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2A735-ADC7-9CDC-60E4-C9F7FD7FF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25" y="624110"/>
            <a:ext cx="4623955" cy="1280890"/>
          </a:xfrm>
        </p:spPr>
        <p:txBody>
          <a:bodyPr>
            <a:normAutofit/>
          </a:bodyPr>
          <a:lstStyle/>
          <a:p>
            <a:r>
              <a:rPr lang="en-IN" b="1"/>
              <a:t>What is Gradient?</a:t>
            </a:r>
            <a:endParaRPr lang="en-IN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3DF4D3-8A35-461A-ABE0-F56B78A13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6E4B954D-20F8-3C26-BB13-F4A172860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2" y="2133600"/>
            <a:ext cx="4625882" cy="3777622"/>
          </a:xfrm>
        </p:spPr>
        <p:txBody>
          <a:bodyPr>
            <a:normAutofit/>
          </a:bodyPr>
          <a:lstStyle/>
          <a:p>
            <a:r>
              <a:rPr lang="en-US"/>
              <a:t>A gradient measures how much the output of a function changes if you change the inputs a little bit</a:t>
            </a:r>
          </a:p>
          <a:p>
            <a:r>
              <a:rPr lang="en-US"/>
              <a:t>A gradient simply measures the change in all weights with regard to the change in error.</a:t>
            </a:r>
          </a:p>
          <a:p>
            <a:r>
              <a:rPr lang="en-US"/>
              <a:t>You can also think of a gradient as the slope of a function. The higher the gradient, the steeper the slope and the faster a model can learn</a:t>
            </a:r>
          </a:p>
          <a:p>
            <a:r>
              <a:rPr lang="en-US"/>
              <a:t>But if the slope is zero, the model stops learning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BE8F9-94F1-D43C-9CFD-55BBD14B43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6194CFC-3B2C-44D7-8B8B-08A72C136A16}" type="datetime1">
              <a:rPr lang="en-IN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06-04-2024</a:t>
            </a:fld>
            <a:endParaRPr lang="en-I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556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ABA93-A152-DB60-7D98-08082A3A4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sz="3200"/>
              <a:t>Requirements </a:t>
            </a:r>
            <a:endParaRPr lang="en-IN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A1BA5-6BB6-712C-AC08-438E4F0AB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Gradient descent algorithm does not work for all functions. There are two specific requirements. A function has to be: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Differentiable :If a function is differentiable it has a derivative for each point in its domain</a:t>
            </a:r>
          </a:p>
          <a:p>
            <a:r>
              <a:rPr lang="en-US" dirty="0">
                <a:solidFill>
                  <a:srgbClr val="000000"/>
                </a:solidFill>
              </a:rPr>
              <a:t>Convex : for two points x₁, x₂ laying on the function’s curve this condition is expressed as:</a:t>
            </a:r>
            <a:endParaRPr lang="en-IN" dirty="0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9451D-FFE6-95F9-9AF2-87BC783D72AF}"/>
              </a:ext>
            </a:extLst>
          </p:cNvPr>
          <p:cNvSpPr>
            <a:spLocks/>
          </p:cNvSpPr>
          <p:nvPr/>
        </p:nvSpPr>
        <p:spPr>
          <a:xfrm>
            <a:off x="10807148" y="2882128"/>
            <a:ext cx="736395" cy="237950"/>
          </a:xfrm>
          <a:prstGeom prst="rect">
            <a:avLst/>
          </a:prstGeom>
        </p:spPr>
        <p:txBody>
          <a:bodyPr/>
          <a:lstStyle/>
          <a:p>
            <a:pPr defTabSz="292608">
              <a:spcAft>
                <a:spcPts val="600"/>
              </a:spcAft>
            </a:pPr>
            <a:fld id="{96194CFC-3B2C-44D7-8B8B-08A72C136A16}" type="datetime1">
              <a:rPr lang="en-IN" sz="115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defTabSz="292608">
                <a:spcAft>
                  <a:spcPts val="600"/>
                </a:spcAft>
              </a:pPr>
              <a:t>06-04-2024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6AE706-8D94-C5B2-355B-B180F2DEF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956" y="5799019"/>
            <a:ext cx="3037795" cy="224406"/>
          </a:xfrm>
          <a:prstGeom prst="rect">
            <a:avLst/>
          </a:prstGeom>
        </p:spPr>
      </p:pic>
      <p:pic>
        <p:nvPicPr>
          <p:cNvPr id="11" name="Picture 10" descr="A graph of a line and a line&#10;&#10;Description automatically generated with medium confidence">
            <a:extLst>
              <a:ext uri="{FF2B5EF4-FFF2-40B4-BE49-F238E27FC236}">
                <a16:creationId xmlns:a16="http://schemas.microsoft.com/office/drawing/2014/main" id="{65B5CC18-CDF0-68AC-6174-B646AB909E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916" y="2559506"/>
            <a:ext cx="4556778" cy="195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014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F87F-96BC-2D89-5FAA-A93B0FBAA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0D0D0D"/>
                </a:solidFill>
                <a:effectLst/>
                <a:latin typeface="Söhne"/>
              </a:rPr>
              <a:t>Methodology and Approach</a:t>
            </a:r>
            <a:r>
              <a:rPr lang="en-US" sz="36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Understanding Cost Function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84E56-D17A-E89B-2D53-AFC10FC1B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25362"/>
            <a:ext cx="5835121" cy="3785860"/>
          </a:xfrm>
        </p:spPr>
        <p:txBody>
          <a:bodyPr>
            <a:normAutofit/>
          </a:bodyPr>
          <a:lstStyle/>
          <a:p>
            <a:r>
              <a:rPr lang="en-US" dirty="0"/>
              <a:t>Let me explain this with the help of linear regression. For simplicity, let us take the problem as follows</a:t>
            </a:r>
          </a:p>
          <a:p>
            <a:endParaRPr lang="en-US" dirty="0"/>
          </a:p>
          <a:p>
            <a:r>
              <a:rPr lang="en-US" dirty="0"/>
              <a:t>We have to find the mark of a student given the number of hours they studied</a:t>
            </a:r>
          </a:p>
          <a:p>
            <a:endParaRPr lang="en-US" dirty="0"/>
          </a:p>
          <a:p>
            <a:r>
              <a:rPr lang="en-US" dirty="0"/>
              <a:t>When we plot this for a fictional dataset, we would get a scatter plot that looks something like this</a:t>
            </a:r>
          </a:p>
          <a:p>
            <a:endParaRPr lang="en-IN" dirty="0"/>
          </a:p>
        </p:txBody>
      </p:sp>
      <p:pic>
        <p:nvPicPr>
          <p:cNvPr id="6" name="Picture 5" descr="A graph of blue dots&#10;&#10;Description automatically generated">
            <a:extLst>
              <a:ext uri="{FF2B5EF4-FFF2-40B4-BE49-F238E27FC236}">
                <a16:creationId xmlns:a16="http://schemas.microsoft.com/office/drawing/2014/main" id="{968B0B3B-7D30-E213-4E6F-DE87C567D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452" y="3053942"/>
            <a:ext cx="2873159" cy="188910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11A69-7E70-8D8B-6189-B12EF360C5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6194CFC-3B2C-44D7-8B8B-08A72C136A16}" type="datetime1">
              <a:rPr lang="en-IN" smtClean="0"/>
              <a:pPr>
                <a:spcAft>
                  <a:spcPts val="600"/>
                </a:spcAft>
              </a:pPr>
              <a:t>06-04-2024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1407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BE3F9-7A94-7297-2881-993F1B941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0D0D0D"/>
                </a:solidFill>
                <a:effectLst/>
                <a:latin typeface="Söhne"/>
              </a:rPr>
              <a:t>Methodology and Approach - Continued</a:t>
            </a:r>
            <a:br>
              <a:rPr lang="en-US" sz="3600" b="0" i="0" dirty="0">
                <a:solidFill>
                  <a:srgbClr val="0D0D0D"/>
                </a:solidFill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7C887-A91C-E363-7D0D-BC426CC29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have so many lines that connect these data points, but we need a single line that is the best fit</a:t>
            </a:r>
          </a:p>
          <a:p>
            <a:r>
              <a:rPr lang="en-US" dirty="0"/>
              <a:t> To find this best fit, we introduce a term called cost function, which is nothing but the error function</a:t>
            </a:r>
          </a:p>
          <a:p>
            <a:r>
              <a:rPr lang="en-IN" dirty="0"/>
              <a:t>Mean squared error (MSE) : </a:t>
            </a:r>
            <a:r>
              <a:rPr lang="en-US" dirty="0"/>
              <a:t> by subtracting the actual value and the predicted value, for each data point and this difference is then squared 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3E53C-1009-F220-1F23-AAF45850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94CFC-3B2C-44D7-8B8B-08A72C136A16}" type="datetime1">
              <a:rPr lang="en-IN" smtClean="0"/>
              <a:pPr/>
              <a:t>06-04-2024</a:t>
            </a:fld>
            <a:endParaRPr lang="en-IN"/>
          </a:p>
        </p:txBody>
      </p:sp>
      <p:pic>
        <p:nvPicPr>
          <p:cNvPr id="6" name="Picture 5" descr="A mathematical equation with numbers and symbols&#10;&#10;Description automatically generated">
            <a:extLst>
              <a:ext uri="{FF2B5EF4-FFF2-40B4-BE49-F238E27FC236}">
                <a16:creationId xmlns:a16="http://schemas.microsoft.com/office/drawing/2014/main" id="{C4EE6045-5288-B89D-286B-B69EB238DA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997" y="4271460"/>
            <a:ext cx="3976006" cy="116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701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60C44BB1-D5AA-436D-9F17-1A349A148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37021C2-7F19-4990-A104-E841D979A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bg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57" name="Freeform 5">
            <a:extLst>
              <a:ext uri="{FF2B5EF4-FFF2-40B4-BE49-F238E27FC236}">
                <a16:creationId xmlns:a16="http://schemas.microsoft.com/office/drawing/2014/main" id="{33536478-7418-4E4C-B3B7-86080DE5D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255C43-8F9C-FD6D-B22D-EEBE7DD73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IN" sz="2500">
                <a:solidFill>
                  <a:srgbClr val="FEFFFF"/>
                </a:solidFill>
              </a:rPr>
              <a:t>How Gradient Descent Works</a:t>
            </a:r>
            <a:br>
              <a:rPr lang="en-IN" sz="2500">
                <a:solidFill>
                  <a:srgbClr val="FEFFFF"/>
                </a:solidFill>
              </a:rPr>
            </a:br>
            <a:endParaRPr lang="en-IN" sz="2500">
              <a:solidFill>
                <a:srgbClr val="FEFFFF"/>
              </a:solidFill>
            </a:endParaRPr>
          </a:p>
        </p:txBody>
      </p:sp>
      <p:sp>
        <p:nvSpPr>
          <p:cNvPr id="48" name="Content Placeholder 11">
            <a:extLst>
              <a:ext uri="{FF2B5EF4-FFF2-40B4-BE49-F238E27FC236}">
                <a16:creationId xmlns:a16="http://schemas.microsoft.com/office/drawing/2014/main" id="{3FFC254F-AF90-382D-AFD6-AC4C92FF9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EFFFF"/>
                </a:solidFill>
              </a:rPr>
              <a:t>Think of gradient descent as hiking down to the bottom of a valley.</a:t>
            </a:r>
          </a:p>
          <a:p>
            <a:r>
              <a:rPr lang="en-US" dirty="0">
                <a:solidFill>
                  <a:srgbClr val="FEFFFF"/>
                </a:solidFill>
              </a:rPr>
              <a:t>This is a better analogy because it is a minimization algorithm that minimizes a given function</a:t>
            </a:r>
          </a:p>
          <a:p>
            <a:r>
              <a:rPr lang="en-US" dirty="0">
                <a:solidFill>
                  <a:srgbClr val="FEFFFF"/>
                </a:solidFill>
              </a:rPr>
              <a:t>The equation below describes what the gradient descent algorithm does: b is the next position of our climber, while a represents his current position. The minus sign refers to the minimization part of the gradient descent algorithm. The gamma in the middle is a </a:t>
            </a:r>
            <a:r>
              <a:rPr lang="en-US" b="1" dirty="0">
                <a:solidFill>
                  <a:srgbClr val="FEFFFF"/>
                </a:solidFill>
              </a:rPr>
              <a:t>Leaning rate</a:t>
            </a:r>
            <a:r>
              <a:rPr lang="en-US" dirty="0">
                <a:solidFill>
                  <a:srgbClr val="FEFFFF"/>
                </a:solidFill>
              </a:rPr>
              <a:t> and the gradient term ( </a:t>
            </a:r>
            <a:r>
              <a:rPr lang="en-US" dirty="0" err="1">
                <a:solidFill>
                  <a:srgbClr val="FEFFFF"/>
                </a:solidFill>
              </a:rPr>
              <a:t>Δf</a:t>
            </a:r>
            <a:r>
              <a:rPr lang="en-US" dirty="0">
                <a:solidFill>
                  <a:srgbClr val="FEFFFF"/>
                </a:solidFill>
              </a:rPr>
              <a:t>(a) ) is simply the direction of the steepest descent.</a:t>
            </a:r>
          </a:p>
          <a:p>
            <a:endParaRPr lang="en-US" dirty="0">
              <a:solidFill>
                <a:srgbClr val="FEFFFF"/>
              </a:solidFill>
            </a:endParaRPr>
          </a:p>
          <a:p>
            <a:endParaRPr lang="en-US" dirty="0">
              <a:solidFill>
                <a:srgbClr val="FEFFFF"/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E4C604E-29C9-4B8E-8387-1C8ACB75F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3056" y="2032000"/>
            <a:ext cx="3001931" cy="3862495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mountain peak with snow on top&#10;&#10;Description automatically generated">
            <a:extLst>
              <a:ext uri="{FF2B5EF4-FFF2-40B4-BE49-F238E27FC236}">
                <a16:creationId xmlns:a16="http://schemas.microsoft.com/office/drawing/2014/main" id="{8A170F80-59AE-7177-86B9-53B074A29E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04" r="22679" b="-1"/>
          <a:stretch/>
        </p:blipFill>
        <p:spPr>
          <a:xfrm>
            <a:off x="8842007" y="2114492"/>
            <a:ext cx="2775212" cy="3663526"/>
          </a:xfrm>
          <a:prstGeom prst="rect">
            <a:avLst/>
          </a:prstGeom>
        </p:spPr>
      </p:pic>
      <p:pic>
        <p:nvPicPr>
          <p:cNvPr id="10" name="Picture 9" descr="A black and white math symbol&#10;&#10;Description automatically generated">
            <a:extLst>
              <a:ext uri="{FF2B5EF4-FFF2-40B4-BE49-F238E27FC236}">
                <a16:creationId xmlns:a16="http://schemas.microsoft.com/office/drawing/2014/main" id="{14751DD0-503A-B24E-0B10-7AD48E712B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017" y="5358842"/>
            <a:ext cx="2673517" cy="554754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DFDEA-5F4B-7A80-9271-873E951D76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0094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443</TotalTime>
  <Words>950</Words>
  <Application>Microsoft Office PowerPoint</Application>
  <PresentationFormat>Widescreen</PresentationFormat>
  <Paragraphs>91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Century Gothic</vt:lpstr>
      <vt:lpstr>Söhne</vt:lpstr>
      <vt:lpstr>Times New Roman</vt:lpstr>
      <vt:lpstr>Wingdings 3</vt:lpstr>
      <vt:lpstr>Wisp</vt:lpstr>
      <vt:lpstr>PowerPoint Presentation</vt:lpstr>
      <vt:lpstr>CONTENTS</vt:lpstr>
      <vt:lpstr>INTRODUCTION</vt:lpstr>
      <vt:lpstr>Motivation – Importance in Deep Learning</vt:lpstr>
      <vt:lpstr>What is Gradient?</vt:lpstr>
      <vt:lpstr>Requirements </vt:lpstr>
      <vt:lpstr>Methodology and Approach– Understanding Cost Function</vt:lpstr>
      <vt:lpstr>Methodology and Approach - Continued </vt:lpstr>
      <vt:lpstr>How Gradient Descent Works </vt:lpstr>
      <vt:lpstr>Gradient Descent Learning Rate </vt:lpstr>
      <vt:lpstr>Results and Analysis – How to Find Optimal Learning Rate </vt:lpstr>
      <vt:lpstr>Conclusion and Future Recommendations </vt:lpstr>
      <vt:lpstr>Demo video of code </vt:lpstr>
      <vt:lpstr>Github link of PPT and Code 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Ujwal M</dc:creator>
  <cp:lastModifiedBy>Aditya Kumar</cp:lastModifiedBy>
  <cp:revision>36</cp:revision>
  <dcterms:created xsi:type="dcterms:W3CDTF">2020-11-02T14:13:19Z</dcterms:created>
  <dcterms:modified xsi:type="dcterms:W3CDTF">2024-04-06T11:16:28Z</dcterms:modified>
</cp:coreProperties>
</file>